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1190" y="1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7F659D-7AA6-4376-8565-3E11382DCE9C}" type="datetimeFigureOut">
              <a:rPr lang="en-US" smtClean="0"/>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E8EF7C-006D-4EC6-9CE0-6FEA892EAEF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7F659D-7AA6-4376-8565-3E11382DCE9C}" type="datetimeFigureOut">
              <a:rPr lang="en-US" smtClean="0"/>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E8EF7C-006D-4EC6-9CE0-6FEA892EAEF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7F659D-7AA6-4376-8565-3E11382DCE9C}" type="datetimeFigureOut">
              <a:rPr lang="en-US" smtClean="0"/>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E8EF7C-006D-4EC6-9CE0-6FEA892EAEF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7F659D-7AA6-4376-8565-3E11382DCE9C}" type="datetimeFigureOut">
              <a:rPr lang="en-US" smtClean="0"/>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E8EF7C-006D-4EC6-9CE0-6FEA892EAEF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7F659D-7AA6-4376-8565-3E11382DCE9C}" type="datetimeFigureOut">
              <a:rPr lang="en-US" smtClean="0"/>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E8EF7C-006D-4EC6-9CE0-6FEA892EAEF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7F659D-7AA6-4376-8565-3E11382DCE9C}" type="datetimeFigureOut">
              <a:rPr lang="en-US" smtClean="0"/>
              <a:t>3/3/2024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E8EF7C-006D-4EC6-9CE0-6FEA892EAEF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7F659D-7AA6-4376-8565-3E11382DCE9C}" type="datetimeFigureOut">
              <a:rPr lang="en-US" smtClean="0"/>
              <a:t>3/3/2024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E8EF7C-006D-4EC6-9CE0-6FEA892EAEF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7F659D-7AA6-4376-8565-3E11382DCE9C}" type="datetimeFigureOut">
              <a:rPr lang="en-US" smtClean="0"/>
              <a:t>3/3/2024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E8EF7C-006D-4EC6-9CE0-6FEA892EAEF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7F659D-7AA6-4376-8565-3E11382DCE9C}" type="datetimeFigureOut">
              <a:rPr lang="en-US" smtClean="0"/>
              <a:t>3/3/2024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E8EF7C-006D-4EC6-9CE0-6FEA892EAEF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7F659D-7AA6-4376-8565-3E11382DCE9C}" type="datetimeFigureOut">
              <a:rPr lang="en-US" smtClean="0"/>
              <a:t>3/3/2024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E8EF7C-006D-4EC6-9CE0-6FEA892EAEF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7F659D-7AA6-4376-8565-3E11382DCE9C}" type="datetimeFigureOut">
              <a:rPr lang="en-US" smtClean="0"/>
              <a:t>3/3/2024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E8EF7C-006D-4EC6-9CE0-6FEA892EAEF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7F659D-7AA6-4376-8565-3E11382DCE9C}" type="datetimeFigureOut">
              <a:rPr lang="en-US" smtClean="0"/>
              <a:t>3/3/2024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E8EF7C-006D-4EC6-9CE0-6FEA892EAEF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117693"/>
            <a:ext cx="89154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Machine Learning Workflow</a:t>
            </a:r>
            <a:endParaRPr kumimoji="0" lang="en-US"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 defTabSz="914400" rtl="0" eaLnBrk="0" fontAlgn="base" latinLnBrk="0" hangingPunct="0">
              <a:lnSpc>
                <a:spcPct val="200000"/>
              </a:lnSpc>
              <a:spcBef>
                <a:spcPct val="0"/>
              </a:spcBef>
              <a:spcAft>
                <a:spcPct val="0"/>
              </a:spcAft>
              <a:buClrTx/>
              <a:buSzTx/>
              <a:buFont typeface="Wingdings" pitchFamily="2" charset="2"/>
              <a:buChar char="ü"/>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Machine learning approaches currently in use, supervised machine learning produces the most business value. </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200000"/>
              </a:lnSpc>
              <a:spcBef>
                <a:spcPct val="0"/>
              </a:spcBef>
              <a:spcAft>
                <a:spcPct val="0"/>
              </a:spcAft>
              <a:buClrTx/>
              <a:buSzTx/>
              <a:buFont typeface="Wingdings" pitchFamily="2" charset="2"/>
              <a:buChar char="ü"/>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core of supervised machine learning is a mathematical </a:t>
            </a: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model </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that describes how an algorithm makes predictions after being trained with historical data. </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200000"/>
              </a:lnSpc>
              <a:spcBef>
                <a:spcPct val="0"/>
              </a:spcBef>
              <a:spcAft>
                <a:spcPct val="0"/>
              </a:spcAft>
              <a:buClrTx/>
              <a:buSzTx/>
              <a:buFont typeface="Wingdings" pitchFamily="2" charset="2"/>
              <a:buChar char="ü"/>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goal of </a:t>
            </a: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training </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is to develop a model capable of mapping each </a:t>
            </a: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input </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a target </a:t>
            </a: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output</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200000"/>
              </a:lnSpc>
              <a:spcBef>
                <a:spcPct val="0"/>
              </a:spcBef>
              <a:spcAft>
                <a:spcPct val="0"/>
              </a:spcAft>
              <a:buClrTx/>
              <a:buSzTx/>
              <a:buFont typeface="Wingdings" pitchFamily="2" charset="2"/>
              <a:buChar char="ü"/>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Let’s say you want to predict whether customers visiting your ecommerce site will make a purchase or leave without one. The input should be customer data, which your model will use to make a prediction of whether a particular customer will “buy” or “leave” as the output.</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200000"/>
              </a:lnSpc>
              <a:spcBef>
                <a:spcPct val="0"/>
              </a:spcBef>
              <a:spcAft>
                <a:spcPct val="0"/>
              </a:spcAft>
              <a:buClrTx/>
              <a:buSzTx/>
              <a:buFont typeface="Wingdings" pitchFamily="2" charset="2"/>
              <a:buChar char="ü"/>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 order to properly train this model, you will need to have a large, clearly-labeled dataset of past customer behavior from which the model can learn.</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117693"/>
            <a:ext cx="89154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200000"/>
              </a:lnSpc>
              <a:spcBef>
                <a:spcPct val="0"/>
              </a:spcBef>
              <a:spcAft>
                <a:spcPct val="0"/>
              </a:spcAft>
              <a:buClrTx/>
              <a:buSzTx/>
              <a:tabLst/>
            </a:pPr>
            <a:r>
              <a:rPr kumimoji="0" lang="en-US"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Machine Learning Workflow</a:t>
            </a:r>
          </a:p>
          <a:p>
            <a:pPr algn="just">
              <a:lnSpc>
                <a:spcPct val="200000"/>
              </a:lnSpc>
            </a:pPr>
            <a:r>
              <a:rPr lang="en-US" b="1" dirty="0" smtClean="0">
                <a:latin typeface="Times New Roman" pitchFamily="18" charset="0"/>
                <a:cs typeface="Times New Roman" pitchFamily="18" charset="0"/>
              </a:rPr>
              <a:t>Monitor </a:t>
            </a:r>
            <a:r>
              <a:rPr lang="en-US" b="1" dirty="0">
                <a:latin typeface="Times New Roman" pitchFamily="18" charset="0"/>
                <a:cs typeface="Times New Roman" pitchFamily="18" charset="0"/>
              </a:rPr>
              <a:t>Performance</a:t>
            </a:r>
            <a:endParaRPr lang="en-US" dirty="0">
              <a:latin typeface="Times New Roman" pitchFamily="18" charset="0"/>
              <a:cs typeface="Times New Roman" pitchFamily="18" charset="0"/>
            </a:endParaRPr>
          </a:p>
          <a:p>
            <a:pPr algn="just">
              <a:lnSpc>
                <a:spcPct val="200000"/>
              </a:lnSpc>
              <a:buFont typeface="Wingdings" pitchFamily="2" charset="2"/>
              <a:buChar char="ü"/>
            </a:pPr>
            <a:r>
              <a:rPr lang="en-US" dirty="0">
                <a:latin typeface="Times New Roman" pitchFamily="18" charset="0"/>
                <a:cs typeface="Times New Roman" pitchFamily="18" charset="0"/>
              </a:rPr>
              <a:t>Machine learning models will decay in performance if they are not regularly retrained on fresh data. </a:t>
            </a:r>
          </a:p>
          <a:p>
            <a:pPr algn="just">
              <a:lnSpc>
                <a:spcPct val="200000"/>
              </a:lnSpc>
              <a:buFont typeface="Wingdings" pitchFamily="2" charset="2"/>
              <a:buChar char="ü"/>
            </a:pPr>
            <a:r>
              <a:rPr lang="en-US" dirty="0">
                <a:latin typeface="Times New Roman" pitchFamily="18" charset="0"/>
                <a:cs typeface="Times New Roman" pitchFamily="18" charset="0"/>
              </a:rPr>
              <a:t>You must monitor both a model’s performance as well as the integrity of its data inputs. </a:t>
            </a:r>
          </a:p>
          <a:p>
            <a:pPr algn="just">
              <a:lnSpc>
                <a:spcPct val="200000"/>
              </a:lnSpc>
              <a:buFont typeface="Wingdings" pitchFamily="2" charset="2"/>
              <a:buChar char="ü"/>
            </a:pPr>
            <a:r>
              <a:rPr lang="en-US" dirty="0">
                <a:latin typeface="Times New Roman" pitchFamily="18" charset="0"/>
                <a:cs typeface="Times New Roman" pitchFamily="18" charset="0"/>
              </a:rPr>
              <a:t>If undetected, corrupt data may not manifest in your predictions until later, which is why it is important to carefully track your data.</a:t>
            </a:r>
          </a:p>
          <a:p>
            <a:pPr algn="just">
              <a:lnSpc>
                <a:spcPct val="200000"/>
              </a:lnSpc>
              <a:buFont typeface="Wingdings" pitchFamily="2" charset="2"/>
              <a:buChar char="ü"/>
            </a:pPr>
            <a:r>
              <a:rPr lang="en-US" dirty="0">
                <a:latin typeface="Times New Roman" pitchFamily="18" charset="0"/>
                <a:cs typeface="Times New Roman" pitchFamily="18" charset="0"/>
              </a:rPr>
              <a:t> Changes in data pipelines, data structure, or external conditions all need to be addressed, or they may affect the accuracy of your model</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117693"/>
            <a:ext cx="89154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200000"/>
              </a:lnSpc>
              <a:spcBef>
                <a:spcPct val="0"/>
              </a:spcBef>
              <a:spcAft>
                <a:spcPct val="0"/>
              </a:spcAft>
              <a:buClrTx/>
              <a:buSzTx/>
              <a:tabLst/>
            </a:pPr>
            <a:r>
              <a:rPr kumimoji="0" lang="en-US"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Machine Learning Workflow</a:t>
            </a:r>
          </a:p>
          <a:p>
            <a:pPr algn="just">
              <a:lnSpc>
                <a:spcPct val="200000"/>
              </a:lnSpc>
            </a:pPr>
            <a:r>
              <a:rPr lang="en-US" b="1" dirty="0" smtClean="0">
                <a:latin typeface="Times New Roman" pitchFamily="18" charset="0"/>
                <a:cs typeface="Times New Roman" pitchFamily="18" charset="0"/>
              </a:rPr>
              <a:t>Iterate</a:t>
            </a:r>
            <a:endParaRPr lang="en-US" dirty="0">
              <a:latin typeface="Times New Roman" pitchFamily="18" charset="0"/>
              <a:cs typeface="Times New Roman" pitchFamily="18" charset="0"/>
            </a:endParaRPr>
          </a:p>
          <a:p>
            <a:pPr algn="just">
              <a:lnSpc>
                <a:spcPct val="200000"/>
              </a:lnSpc>
              <a:buFont typeface="Wingdings" pitchFamily="2" charset="2"/>
              <a:buChar char="ü"/>
            </a:pPr>
            <a:r>
              <a:rPr lang="en-US" dirty="0">
                <a:latin typeface="Times New Roman" pitchFamily="18" charset="0"/>
                <a:cs typeface="Times New Roman" pitchFamily="18" charset="0"/>
              </a:rPr>
              <a:t>Machine learning models are never “done,” in the sense that they will </a:t>
            </a:r>
            <a:r>
              <a:rPr lang="en-US" dirty="0" smtClean="0">
                <a:latin typeface="Times New Roman" pitchFamily="18" charset="0"/>
                <a:cs typeface="Times New Roman" pitchFamily="18" charset="0"/>
              </a:rPr>
              <a:t>need continuous </a:t>
            </a:r>
            <a:r>
              <a:rPr lang="en-US" dirty="0">
                <a:latin typeface="Times New Roman" pitchFamily="18" charset="0"/>
                <a:cs typeface="Times New Roman" pitchFamily="18" charset="0"/>
              </a:rPr>
              <a:t>monitoring, iteration, and retraining to maintain required </a:t>
            </a:r>
            <a:r>
              <a:rPr lang="en-US" dirty="0" smtClean="0">
                <a:latin typeface="Times New Roman" pitchFamily="18" charset="0"/>
                <a:cs typeface="Times New Roman" pitchFamily="18" charset="0"/>
              </a:rPr>
              <a:t>levels of </a:t>
            </a:r>
            <a:r>
              <a:rPr lang="en-US" dirty="0">
                <a:latin typeface="Times New Roman" pitchFamily="18" charset="0"/>
                <a:cs typeface="Times New Roman" pitchFamily="18" charset="0"/>
              </a:rPr>
              <a:t>performance over time.</a:t>
            </a:r>
          </a:p>
          <a:p>
            <a:pPr algn="just">
              <a:lnSpc>
                <a:spcPct val="200000"/>
              </a:lnSpc>
              <a:buFont typeface="Wingdings" pitchFamily="2" charset="2"/>
              <a:buChar char="ü"/>
            </a:pPr>
            <a:r>
              <a:rPr lang="en-US" dirty="0">
                <a:latin typeface="Times New Roman" pitchFamily="18" charset="0"/>
                <a:cs typeface="Times New Roman" pitchFamily="18" charset="0"/>
              </a:rPr>
              <a:t> You may find that your original business </a:t>
            </a:r>
            <a:r>
              <a:rPr lang="en-US" dirty="0" smtClean="0">
                <a:latin typeface="Times New Roman" pitchFamily="18" charset="0"/>
                <a:cs typeface="Times New Roman" pitchFamily="18" charset="0"/>
              </a:rPr>
              <a:t>goals and </a:t>
            </a:r>
            <a:r>
              <a:rPr lang="en-US" dirty="0">
                <a:latin typeface="Times New Roman" pitchFamily="18" charset="0"/>
                <a:cs typeface="Times New Roman" pitchFamily="18" charset="0"/>
              </a:rPr>
              <a:t>performance targets will shift in response to exogenous events or </a:t>
            </a:r>
            <a:r>
              <a:rPr lang="en-US" dirty="0" smtClean="0">
                <a:latin typeface="Times New Roman" pitchFamily="18" charset="0"/>
                <a:cs typeface="Times New Roman" pitchFamily="18" charset="0"/>
              </a:rPr>
              <a:t>based on </a:t>
            </a:r>
            <a:r>
              <a:rPr lang="en-US" dirty="0">
                <a:latin typeface="Times New Roman" pitchFamily="18" charset="0"/>
                <a:cs typeface="Times New Roman" pitchFamily="18" charset="0"/>
              </a:rPr>
              <a:t>what you learn from previous models.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117693"/>
            <a:ext cx="89154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lnSpc>
                <a:spcPct val="200000"/>
              </a:lnSpc>
            </a:pPr>
            <a:r>
              <a:rPr lang="en-US" dirty="0">
                <a:solidFill>
                  <a:srgbClr val="FF0000"/>
                </a:solidFill>
                <a:latin typeface="Times New Roman" pitchFamily="18" charset="0"/>
                <a:cs typeface="Times New Roman" pitchFamily="18" charset="0"/>
              </a:rPr>
              <a:t>Maintain an Experimental Mindset</a:t>
            </a:r>
          </a:p>
          <a:p>
            <a:pPr algn="just">
              <a:lnSpc>
                <a:spcPct val="200000"/>
              </a:lnSpc>
              <a:buFont typeface="Wingdings" pitchFamily="2" charset="2"/>
              <a:buChar char="ü"/>
            </a:pPr>
            <a:r>
              <a:rPr lang="en-US" dirty="0" smtClean="0">
                <a:latin typeface="Times New Roman" pitchFamily="18" charset="0"/>
                <a:cs typeface="Times New Roman" pitchFamily="18" charset="0"/>
              </a:rPr>
              <a:t>Consistent </a:t>
            </a:r>
            <a:r>
              <a:rPr lang="en-US" dirty="0">
                <a:latin typeface="Times New Roman" pitchFamily="18" charset="0"/>
                <a:cs typeface="Times New Roman" pitchFamily="18" charset="0"/>
              </a:rPr>
              <a:t>testing and iteration are critical to AI systems that learn </a:t>
            </a:r>
            <a:r>
              <a:rPr lang="en-US" dirty="0" smtClean="0">
                <a:latin typeface="Times New Roman" pitchFamily="18" charset="0"/>
                <a:cs typeface="Times New Roman" pitchFamily="18" charset="0"/>
              </a:rPr>
              <a:t>and improve </a:t>
            </a:r>
            <a:r>
              <a:rPr lang="en-US" dirty="0">
                <a:latin typeface="Times New Roman" pitchFamily="18" charset="0"/>
                <a:cs typeface="Times New Roman" pitchFamily="18" charset="0"/>
              </a:rPr>
              <a:t>over time. The vast majority of tests will fail initially. </a:t>
            </a:r>
            <a:endParaRPr lang="en-US" dirty="0" smtClean="0">
              <a:latin typeface="Times New Roman" pitchFamily="18" charset="0"/>
              <a:cs typeface="Times New Roman" pitchFamily="18" charset="0"/>
            </a:endParaRPr>
          </a:p>
          <a:p>
            <a:pPr algn="just">
              <a:lnSpc>
                <a:spcPct val="200000"/>
              </a:lnSpc>
              <a:buFont typeface="Wingdings" pitchFamily="2" charset="2"/>
              <a:buChar char="ü"/>
            </a:pPr>
            <a:r>
              <a:rPr lang="en-US" dirty="0" smtClean="0">
                <a:latin typeface="Times New Roman" pitchFamily="18" charset="0"/>
                <a:cs typeface="Times New Roman" pitchFamily="18" charset="0"/>
              </a:rPr>
              <a:t>When IBM Watson </a:t>
            </a:r>
            <a:r>
              <a:rPr lang="en-US" dirty="0">
                <a:latin typeface="Times New Roman" pitchFamily="18" charset="0"/>
                <a:cs typeface="Times New Roman" pitchFamily="18" charset="0"/>
              </a:rPr>
              <a:t>collaborated with Toyota to create advertising copy for the </a:t>
            </a:r>
            <a:r>
              <a:rPr lang="en-US" dirty="0" smtClean="0">
                <a:latin typeface="Times New Roman" pitchFamily="18" charset="0"/>
                <a:cs typeface="Times New Roman" pitchFamily="18" charset="0"/>
              </a:rPr>
              <a:t>new </a:t>
            </a:r>
            <a:r>
              <a:rPr lang="en-US" dirty="0" err="1" smtClean="0">
                <a:latin typeface="Times New Roman" pitchFamily="18" charset="0"/>
                <a:cs typeface="Times New Roman" pitchFamily="18" charset="0"/>
              </a:rPr>
              <a:t>Mirai</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car model, the first versions of algorithmically generated texts </a:t>
            </a:r>
            <a:r>
              <a:rPr lang="en-US" dirty="0" smtClean="0">
                <a:latin typeface="Times New Roman" pitchFamily="18" charset="0"/>
                <a:cs typeface="Times New Roman" pitchFamily="18" charset="0"/>
              </a:rPr>
              <a:t>were incoherent</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lnSpc>
                <a:spcPct val="200000"/>
              </a:lnSpc>
              <a:buFont typeface="Wingdings" pitchFamily="2" charset="2"/>
              <a:buChar char="ü"/>
            </a:pPr>
            <a:r>
              <a:rPr lang="en-US" dirty="0" smtClean="0">
                <a:latin typeface="Times New Roman" pitchFamily="18" charset="0"/>
                <a:cs typeface="Times New Roman" pitchFamily="18" charset="0"/>
              </a:rPr>
              <a:t>After </a:t>
            </a:r>
            <a:r>
              <a:rPr lang="en-US" dirty="0">
                <a:latin typeface="Times New Roman" pitchFamily="18" charset="0"/>
                <a:cs typeface="Times New Roman" pitchFamily="18" charset="0"/>
              </a:rPr>
              <a:t>a couple months of tuning, the AI system learned to </a:t>
            </a:r>
            <a:r>
              <a:rPr lang="en-US" dirty="0" smtClean="0">
                <a:latin typeface="Times New Roman" pitchFamily="18" charset="0"/>
                <a:cs typeface="Times New Roman" pitchFamily="18" charset="0"/>
              </a:rPr>
              <a:t>write thousands </a:t>
            </a:r>
            <a:r>
              <a:rPr lang="en-US" dirty="0">
                <a:latin typeface="Times New Roman" pitchFamily="18" charset="0"/>
                <a:cs typeface="Times New Roman" pitchFamily="18" charset="0"/>
              </a:rPr>
              <a:t>of useful ads.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117693"/>
            <a:ext cx="89154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Machine Learning Workflow</a:t>
            </a:r>
          </a:p>
          <a:p>
            <a:r>
              <a:rPr lang="en-US" sz="2400" dirty="0">
                <a:latin typeface="Times New Roman" pitchFamily="18" charset="0"/>
                <a:cs typeface="Times New Roman" pitchFamily="18" charset="0"/>
              </a:rPr>
              <a:t>A typical machine learning process follows these steps:</a:t>
            </a:r>
          </a:p>
          <a:p>
            <a:r>
              <a:rPr lang="en-US" dirty="0"/>
              <a:t> </a:t>
            </a:r>
          </a:p>
          <a:p>
            <a:pPr marL="0" marR="0" lvl="0" indent="0" algn="ctr" defTabSz="914400" rtl="0" eaLnBrk="1" fontAlgn="base" latinLnBrk="0" hangingPunct="1">
              <a:lnSpc>
                <a:spcPct val="200000"/>
              </a:lnSpc>
              <a:spcBef>
                <a:spcPct val="0"/>
              </a:spcBef>
              <a:spcAft>
                <a:spcPct val="0"/>
              </a:spcAft>
              <a:buClrTx/>
              <a:buSzTx/>
              <a:buFontTx/>
              <a:buNone/>
              <a:tabLst/>
            </a:pPr>
            <a:endParaRPr kumimoji="0" lang="en-US" b="0" i="0" u="none" strike="noStrike" cap="none" normalizeH="0" baseline="0" dirty="0" smtClean="0">
              <a:ln>
                <a:noFill/>
              </a:ln>
              <a:solidFill>
                <a:srgbClr val="FF0000"/>
              </a:solidFill>
              <a:effectLst/>
              <a:latin typeface="Times New Roman" pitchFamily="18" charset="0"/>
              <a:cs typeface="Times New Roman" pitchFamily="18" charset="0"/>
            </a:endParaRPr>
          </a:p>
        </p:txBody>
      </p:sp>
      <p:pic>
        <p:nvPicPr>
          <p:cNvPr id="3" name="Picture 2"/>
          <p:cNvPicPr/>
          <p:nvPr/>
        </p:nvPicPr>
        <p:blipFill>
          <a:blip r:embed="rId2"/>
          <a:srcRect l="24840" t="35043" r="29167" b="18803"/>
          <a:stretch>
            <a:fillRect/>
          </a:stretch>
        </p:blipFill>
        <p:spPr bwMode="auto">
          <a:xfrm>
            <a:off x="914400" y="1600200"/>
            <a:ext cx="7462838" cy="4527362"/>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117693"/>
            <a:ext cx="89154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Machine Learning Workflow</a:t>
            </a:r>
            <a:endParaRPr kumimoji="0" lang="en-US" b="0" i="0" u="none" strike="noStrike" cap="none" normalizeH="0" baseline="0" dirty="0" smtClean="0">
              <a:ln>
                <a:noFill/>
              </a:ln>
              <a:solidFill>
                <a:srgbClr val="FF0000"/>
              </a:solidFill>
              <a:effectLst/>
              <a:latin typeface="Times New Roman" pitchFamily="18" charset="0"/>
              <a:cs typeface="Times New Roman" pitchFamily="18" charset="0"/>
            </a:endParaRPr>
          </a:p>
          <a:p>
            <a:pPr algn="just">
              <a:lnSpc>
                <a:spcPct val="200000"/>
              </a:lnSpc>
            </a:pPr>
            <a:r>
              <a:rPr lang="en-US" b="1" dirty="0">
                <a:latin typeface="Times New Roman" pitchFamily="18" charset="0"/>
                <a:cs typeface="Times New Roman" pitchFamily="18" charset="0"/>
              </a:rPr>
              <a:t>Define Business Goal</a:t>
            </a:r>
            <a:endParaRPr lang="en-US" dirty="0">
              <a:latin typeface="Times New Roman" pitchFamily="18" charset="0"/>
              <a:cs typeface="Times New Roman" pitchFamily="18" charset="0"/>
            </a:endParaRPr>
          </a:p>
          <a:p>
            <a:pPr algn="just">
              <a:lnSpc>
                <a:spcPct val="200000"/>
              </a:lnSpc>
              <a:buFont typeface="Wingdings" pitchFamily="2" charset="2"/>
              <a:buChar char="ü"/>
            </a:pPr>
            <a:r>
              <a:rPr lang="en-US" dirty="0" smtClean="0">
                <a:latin typeface="Times New Roman" pitchFamily="18" charset="0"/>
                <a:cs typeface="Times New Roman" pitchFamily="18" charset="0"/>
              </a:rPr>
              <a:t>Carefully </a:t>
            </a:r>
            <a:r>
              <a:rPr lang="en-US" dirty="0">
                <a:latin typeface="Times New Roman" pitchFamily="18" charset="0"/>
                <a:cs typeface="Times New Roman" pitchFamily="18" charset="0"/>
              </a:rPr>
              <a:t>define your highest priority goal and your key performance indicators (KPI).</a:t>
            </a:r>
          </a:p>
          <a:p>
            <a:pPr algn="just">
              <a:lnSpc>
                <a:spcPct val="200000"/>
              </a:lnSpc>
              <a:buFont typeface="Wingdings" pitchFamily="2" charset="2"/>
              <a:buChar char="ü"/>
            </a:pPr>
            <a:r>
              <a:rPr lang="en-US" dirty="0">
                <a:latin typeface="Times New Roman" pitchFamily="18" charset="0"/>
                <a:cs typeface="Times New Roman" pitchFamily="18" charset="0"/>
              </a:rPr>
              <a:t>Choosing too many KPIs will invariably result in conflicts where trying to boost one leads to a performance drop in another.</a:t>
            </a:r>
          </a:p>
          <a:p>
            <a:pPr algn="just">
              <a:lnSpc>
                <a:spcPct val="200000"/>
              </a:lnSpc>
              <a:buFont typeface="Wingdings" pitchFamily="2" charset="2"/>
              <a:buChar char="ü"/>
            </a:pPr>
            <a:r>
              <a:rPr lang="en-US" dirty="0">
                <a:latin typeface="Times New Roman" pitchFamily="18" charset="0"/>
                <a:cs typeface="Times New Roman" pitchFamily="18" charset="0"/>
              </a:rPr>
              <a:t>Try to balance internal business metrics, such as revenue, with metrics related to the customer experience. </a:t>
            </a:r>
          </a:p>
          <a:p>
            <a:pPr algn="just">
              <a:lnSpc>
                <a:spcPct val="200000"/>
              </a:lnSpc>
              <a:buFont typeface="Wingdings" pitchFamily="2" charset="2"/>
              <a:buChar char="ü"/>
            </a:pPr>
            <a:r>
              <a:rPr lang="en-US" dirty="0">
                <a:latin typeface="Times New Roman" pitchFamily="18" charset="0"/>
                <a:cs typeface="Times New Roman" pitchFamily="18" charset="0"/>
              </a:rPr>
              <a:t>Avoid vague requests, such as “increase revenue.” Increasing revenue could result from entering new markets, cross-promoting products, or reducing customer churn, all of which will require different technical approaches.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117693"/>
            <a:ext cx="89154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Machine Learning Workflow</a:t>
            </a:r>
            <a:endParaRPr kumimoji="0" lang="en-US" b="0" i="0" u="none" strike="noStrike" cap="none" normalizeH="0" baseline="0" dirty="0" smtClean="0">
              <a:ln>
                <a:noFill/>
              </a:ln>
              <a:solidFill>
                <a:srgbClr val="FF0000"/>
              </a:solidFill>
              <a:effectLst/>
              <a:latin typeface="Times New Roman" pitchFamily="18" charset="0"/>
              <a:cs typeface="Times New Roman" pitchFamily="18" charset="0"/>
            </a:endParaRPr>
          </a:p>
          <a:p>
            <a:pPr algn="just">
              <a:lnSpc>
                <a:spcPct val="200000"/>
              </a:lnSpc>
            </a:pPr>
            <a:r>
              <a:rPr lang="en-US" b="1" dirty="0">
                <a:latin typeface="Times New Roman" pitchFamily="18" charset="0"/>
                <a:cs typeface="Times New Roman" pitchFamily="18" charset="0"/>
              </a:rPr>
              <a:t>Examine Existing Data and Processes</a:t>
            </a:r>
            <a:endParaRPr lang="en-US" dirty="0">
              <a:latin typeface="Times New Roman" pitchFamily="18" charset="0"/>
              <a:cs typeface="Times New Roman" pitchFamily="18" charset="0"/>
            </a:endParaRPr>
          </a:p>
          <a:p>
            <a:pPr algn="just">
              <a:lnSpc>
                <a:spcPct val="200000"/>
              </a:lnSpc>
              <a:buFont typeface="Wingdings" pitchFamily="2" charset="2"/>
              <a:buChar char="ü"/>
            </a:pPr>
            <a:r>
              <a:rPr lang="en-US" dirty="0">
                <a:latin typeface="Times New Roman" pitchFamily="18" charset="0"/>
                <a:cs typeface="Times New Roman" pitchFamily="18" charset="0"/>
              </a:rPr>
              <a:t>If your new model depends on existing data and processes, then you will need to perform exploratory analysis to understand the nature of your assets, which will inform your machine learning approach in turn. </a:t>
            </a:r>
          </a:p>
          <a:p>
            <a:pPr algn="just">
              <a:lnSpc>
                <a:spcPct val="200000"/>
              </a:lnSpc>
              <a:buFont typeface="Wingdings" pitchFamily="2" charset="2"/>
              <a:buChar char="ü"/>
            </a:pPr>
            <a:r>
              <a:rPr lang="en-US" dirty="0" smtClean="0">
                <a:latin typeface="Times New Roman" pitchFamily="18" charset="0"/>
                <a:cs typeface="Times New Roman" pitchFamily="18" charset="0"/>
              </a:rPr>
              <a:t>You </a:t>
            </a:r>
            <a:r>
              <a:rPr lang="en-US" dirty="0">
                <a:latin typeface="Times New Roman" pitchFamily="18" charset="0"/>
                <a:cs typeface="Times New Roman" pitchFamily="18" charset="0"/>
              </a:rPr>
              <a:t>may find that your data is insufficient or unsuitable for your objectives, requiring your team to collect new data that specifically addresses your problem.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117693"/>
            <a:ext cx="89154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Machine Learning Workflow</a:t>
            </a:r>
            <a:endParaRPr kumimoji="0" lang="en-US" b="0" i="0" u="none" strike="noStrike" cap="none" normalizeH="0" baseline="0" dirty="0" smtClean="0">
              <a:ln>
                <a:noFill/>
              </a:ln>
              <a:solidFill>
                <a:srgbClr val="FF0000"/>
              </a:solidFill>
              <a:effectLst/>
              <a:latin typeface="Times New Roman" pitchFamily="18" charset="0"/>
              <a:cs typeface="Times New Roman" pitchFamily="18" charset="0"/>
            </a:endParaRPr>
          </a:p>
          <a:p>
            <a:pPr algn="just">
              <a:lnSpc>
                <a:spcPct val="200000"/>
              </a:lnSpc>
            </a:pPr>
            <a:r>
              <a:rPr lang="en-US" b="1" dirty="0">
                <a:latin typeface="Times New Roman" pitchFamily="18" charset="0"/>
                <a:cs typeface="Times New Roman" pitchFamily="18" charset="0"/>
              </a:rPr>
              <a:t>Frame the Problem</a:t>
            </a:r>
            <a:endParaRPr lang="en-US" dirty="0">
              <a:latin typeface="Times New Roman" pitchFamily="18" charset="0"/>
              <a:cs typeface="Times New Roman" pitchFamily="18" charset="0"/>
            </a:endParaRPr>
          </a:p>
          <a:p>
            <a:pPr algn="just">
              <a:lnSpc>
                <a:spcPct val="200000"/>
              </a:lnSpc>
              <a:buFont typeface="Wingdings" pitchFamily="2" charset="2"/>
              <a:buChar char="ü"/>
            </a:pPr>
            <a:r>
              <a:rPr lang="en-US" dirty="0">
                <a:latin typeface="Times New Roman" pitchFamily="18" charset="0"/>
                <a:cs typeface="Times New Roman" pitchFamily="18" charset="0"/>
              </a:rPr>
              <a:t>Once you have defined your priority business goal and KPI, and you’ve identified data and technology dependencies, then your data scientists and engineers can frame your problem in machine learning terms.</a:t>
            </a:r>
          </a:p>
          <a:p>
            <a:pPr algn="just">
              <a:lnSpc>
                <a:spcPct val="200000"/>
              </a:lnSpc>
            </a:pPr>
            <a:endParaRPr lang="en-US" dirty="0">
              <a:latin typeface="Times New Roman" pitchFamily="18" charset="0"/>
              <a:cs typeface="Times New Roman" pitchFamily="18" charset="0"/>
            </a:endParaRPr>
          </a:p>
          <a:p>
            <a:pPr algn="just">
              <a:lnSpc>
                <a:spcPct val="200000"/>
              </a:lnSpc>
              <a:buFont typeface="Wingdings" pitchFamily="2" charset="2"/>
              <a:buChar char="ü"/>
            </a:pPr>
            <a:r>
              <a:rPr lang="en-US" dirty="0">
                <a:latin typeface="Times New Roman" pitchFamily="18" charset="0"/>
                <a:cs typeface="Times New Roman" pitchFamily="18" charset="0"/>
              </a:rPr>
              <a:t>They can determine how best to prepare your data, which technical approach to take (e.g., supervised vs. unsupervised learning), and develop a hypothesis about the algorithms that will perform best.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117693"/>
            <a:ext cx="8915400" cy="61087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200000"/>
              </a:lnSpc>
              <a:spcBef>
                <a:spcPct val="0"/>
              </a:spcBef>
              <a:spcAft>
                <a:spcPct val="0"/>
              </a:spcAft>
              <a:buClrTx/>
              <a:buSzTx/>
              <a:tabLst/>
            </a:pPr>
            <a:r>
              <a:rPr kumimoji="0" lang="en-US"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Machine Learning Workflow</a:t>
            </a:r>
          </a:p>
          <a:p>
            <a:pPr algn="just">
              <a:lnSpc>
                <a:spcPct val="200000"/>
              </a:lnSpc>
            </a:pPr>
            <a:r>
              <a:rPr lang="en-US" b="1" dirty="0">
                <a:latin typeface="Times New Roman" pitchFamily="18" charset="0"/>
                <a:cs typeface="Times New Roman" pitchFamily="18" charset="0"/>
              </a:rPr>
              <a:t>Centralize Data</a:t>
            </a:r>
            <a:endParaRPr lang="en-US" dirty="0">
              <a:latin typeface="Times New Roman" pitchFamily="18" charset="0"/>
              <a:cs typeface="Times New Roman" pitchFamily="18" charset="0"/>
            </a:endParaRPr>
          </a:p>
          <a:p>
            <a:pPr algn="just">
              <a:lnSpc>
                <a:spcPct val="200000"/>
              </a:lnSpc>
              <a:buFont typeface="Wingdings" pitchFamily="2" charset="2"/>
              <a:buChar char="ü"/>
            </a:pPr>
            <a:r>
              <a:rPr lang="en-US" dirty="0">
                <a:latin typeface="Times New Roman" pitchFamily="18" charset="0"/>
                <a:cs typeface="Times New Roman" pitchFamily="18" charset="0"/>
              </a:rPr>
              <a:t>If your desired data resides in different data warehouses or across various departments, it will require a coordinated, cross-functional effort to collate  everything into a single training dataset. </a:t>
            </a:r>
          </a:p>
          <a:p>
            <a:pPr algn="just">
              <a:lnSpc>
                <a:spcPct val="200000"/>
              </a:lnSpc>
              <a:buFont typeface="Wingdings" pitchFamily="2" charset="2"/>
              <a:buChar char="ü"/>
            </a:pPr>
            <a:r>
              <a:rPr lang="en-US" dirty="0">
                <a:latin typeface="Times New Roman" pitchFamily="18" charset="0"/>
                <a:cs typeface="Times New Roman" pitchFamily="18" charset="0"/>
              </a:rPr>
              <a:t>If you are missing data, you’ll need to coordinate with additional teams to define how you want to capture new information across your products, services, and analytics workflows.</a:t>
            </a:r>
          </a:p>
          <a:p>
            <a:pPr algn="just">
              <a:lnSpc>
                <a:spcPct val="200000"/>
              </a:lnSpc>
            </a:pPr>
            <a:r>
              <a:rPr lang="en-US" b="1" dirty="0">
                <a:latin typeface="Times New Roman" pitchFamily="18" charset="0"/>
                <a:cs typeface="Times New Roman" pitchFamily="18" charset="0"/>
              </a:rPr>
              <a:t>Clean Data</a:t>
            </a:r>
            <a:endParaRPr lang="en-US" dirty="0">
              <a:latin typeface="Times New Roman" pitchFamily="18" charset="0"/>
              <a:cs typeface="Times New Roman" pitchFamily="18" charset="0"/>
            </a:endParaRPr>
          </a:p>
          <a:p>
            <a:pPr algn="just">
              <a:lnSpc>
                <a:spcPct val="200000"/>
              </a:lnSpc>
              <a:buFont typeface="Wingdings" pitchFamily="2" charset="2"/>
              <a:buChar char="ü"/>
            </a:pPr>
            <a:r>
              <a:rPr lang="en-US" dirty="0">
                <a:latin typeface="Times New Roman" pitchFamily="18" charset="0"/>
                <a:cs typeface="Times New Roman" pitchFamily="18" charset="0"/>
              </a:rPr>
              <a:t>Prepare the data for processing by filling in missing values and correcting flaws. </a:t>
            </a:r>
          </a:p>
          <a:p>
            <a:pPr algn="just">
              <a:lnSpc>
                <a:spcPct val="200000"/>
              </a:lnSpc>
            </a:pPr>
            <a:r>
              <a:rPr lang="en-US" dirty="0">
                <a:latin typeface="Times New Roman" pitchFamily="18" charset="0"/>
                <a:cs typeface="Times New Roman" pitchFamily="18" charset="0"/>
              </a:rPr>
              <a:t>Depending on the initial state of the data, you may spend significant amounts of time cleaning and reshaping the raw data into a usable format.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117693"/>
            <a:ext cx="89154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200000"/>
              </a:lnSpc>
              <a:spcBef>
                <a:spcPct val="0"/>
              </a:spcBef>
              <a:spcAft>
                <a:spcPct val="0"/>
              </a:spcAft>
              <a:buClrTx/>
              <a:buSzTx/>
              <a:tabLst/>
            </a:pPr>
            <a:r>
              <a:rPr kumimoji="0" lang="en-US"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Machine Learning Workflow</a:t>
            </a:r>
          </a:p>
          <a:p>
            <a:pPr algn="just">
              <a:lnSpc>
                <a:spcPct val="200000"/>
              </a:lnSpc>
            </a:pPr>
            <a:r>
              <a:rPr lang="en-US" b="1" dirty="0">
                <a:latin typeface="Times New Roman" pitchFamily="18" charset="0"/>
                <a:cs typeface="Times New Roman" pitchFamily="18" charset="0"/>
              </a:rPr>
              <a:t>Split Data</a:t>
            </a:r>
            <a:endParaRPr lang="en-US" dirty="0">
              <a:latin typeface="Times New Roman" pitchFamily="18" charset="0"/>
              <a:cs typeface="Times New Roman" pitchFamily="18" charset="0"/>
            </a:endParaRPr>
          </a:p>
          <a:p>
            <a:pPr algn="just">
              <a:lnSpc>
                <a:spcPct val="200000"/>
              </a:lnSpc>
              <a:buFont typeface="Wingdings" pitchFamily="2" charset="2"/>
              <a:buChar char="ü"/>
            </a:pPr>
            <a:r>
              <a:rPr lang="en-US" dirty="0">
                <a:latin typeface="Times New Roman" pitchFamily="18" charset="0"/>
                <a:cs typeface="Times New Roman" pitchFamily="18" charset="0"/>
              </a:rPr>
              <a:t>If you use all of your data to train a model, then you cannot easily check to see if that model will perform well on new data. To estimate your generalization error, or the error rate that your model will have while analyzing new data, you will need to randomly split the available data into three sets: </a:t>
            </a:r>
            <a:r>
              <a:rPr lang="en-US" dirty="0">
                <a:solidFill>
                  <a:srgbClr val="FF0000"/>
                </a:solidFill>
                <a:latin typeface="Times New Roman" pitchFamily="18" charset="0"/>
                <a:cs typeface="Times New Roman" pitchFamily="18" charset="0"/>
              </a:rPr>
              <a:t>training data, validation data, and test data. </a:t>
            </a:r>
          </a:p>
          <a:p>
            <a:pPr algn="just">
              <a:lnSpc>
                <a:spcPct val="200000"/>
              </a:lnSpc>
              <a:buFont typeface="Wingdings" pitchFamily="2" charset="2"/>
              <a:buChar char="ü"/>
            </a:pPr>
            <a:r>
              <a:rPr lang="en-US" dirty="0">
                <a:latin typeface="Times New Roman" pitchFamily="18" charset="0"/>
                <a:cs typeface="Times New Roman" pitchFamily="18" charset="0"/>
              </a:rPr>
              <a:t>Training data is the baseline data used to build your model. </a:t>
            </a:r>
          </a:p>
          <a:p>
            <a:pPr algn="just">
              <a:lnSpc>
                <a:spcPct val="200000"/>
              </a:lnSpc>
              <a:buFont typeface="Wingdings" pitchFamily="2" charset="2"/>
              <a:buChar char="ü"/>
            </a:pPr>
            <a:r>
              <a:rPr lang="en-US" dirty="0">
                <a:latin typeface="Times New Roman" pitchFamily="18" charset="0"/>
                <a:cs typeface="Times New Roman" pitchFamily="18" charset="0"/>
              </a:rPr>
              <a:t>Validation data is used as an intermediate testing set that will be used iteratively improve model performance. Once you have tuned your model to an acceptable performance level, </a:t>
            </a:r>
          </a:p>
          <a:p>
            <a:pPr algn="just">
              <a:lnSpc>
                <a:spcPct val="200000"/>
              </a:lnSpc>
              <a:buFont typeface="Wingdings" pitchFamily="2" charset="2"/>
              <a:buChar char="ü"/>
            </a:pPr>
            <a:r>
              <a:rPr lang="en-US" dirty="0">
                <a:latin typeface="Times New Roman" pitchFamily="18" charset="0"/>
                <a:cs typeface="Times New Roman" pitchFamily="18" charset="0"/>
              </a:rPr>
              <a:t>use test data to estimate your model’s generalization ability.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117693"/>
            <a:ext cx="89154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200000"/>
              </a:lnSpc>
              <a:spcBef>
                <a:spcPct val="0"/>
              </a:spcBef>
              <a:spcAft>
                <a:spcPct val="0"/>
              </a:spcAft>
              <a:buClrTx/>
              <a:buSzTx/>
              <a:tabLst/>
            </a:pPr>
            <a:r>
              <a:rPr kumimoji="0" lang="en-US"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Machine Learning Workflow</a:t>
            </a:r>
          </a:p>
          <a:p>
            <a:pPr algn="just">
              <a:lnSpc>
                <a:spcPct val="200000"/>
              </a:lnSpc>
            </a:pPr>
            <a:r>
              <a:rPr lang="en-US" b="1" dirty="0" smtClean="0">
                <a:latin typeface="Times New Roman" pitchFamily="18" charset="0"/>
                <a:cs typeface="Times New Roman" pitchFamily="18" charset="0"/>
              </a:rPr>
              <a:t>Train </a:t>
            </a:r>
            <a:r>
              <a:rPr lang="en-US" b="1" dirty="0">
                <a:latin typeface="Times New Roman" pitchFamily="18" charset="0"/>
                <a:cs typeface="Times New Roman" pitchFamily="18" charset="0"/>
              </a:rPr>
              <a:t>Model</a:t>
            </a:r>
            <a:endParaRPr lang="en-US" dirty="0">
              <a:latin typeface="Times New Roman" pitchFamily="18" charset="0"/>
              <a:cs typeface="Times New Roman" pitchFamily="18" charset="0"/>
            </a:endParaRPr>
          </a:p>
          <a:p>
            <a:pPr algn="just">
              <a:lnSpc>
                <a:spcPct val="200000"/>
              </a:lnSpc>
              <a:buFont typeface="Wingdings" pitchFamily="2" charset="2"/>
              <a:buChar char="ü"/>
            </a:pPr>
            <a:r>
              <a:rPr lang="en-US" dirty="0">
                <a:latin typeface="Times New Roman" pitchFamily="18" charset="0"/>
                <a:cs typeface="Times New Roman" pitchFamily="18" charset="0"/>
              </a:rPr>
              <a:t>Model training begins once the data has been split and algorithmic approaches are selected. </a:t>
            </a:r>
          </a:p>
          <a:p>
            <a:pPr algn="just">
              <a:lnSpc>
                <a:spcPct val="200000"/>
              </a:lnSpc>
              <a:buFont typeface="Wingdings" pitchFamily="2" charset="2"/>
              <a:buChar char="ü"/>
            </a:pPr>
            <a:r>
              <a:rPr lang="en-US" dirty="0">
                <a:latin typeface="Times New Roman" pitchFamily="18" charset="0"/>
                <a:cs typeface="Times New Roman" pitchFamily="18" charset="0"/>
              </a:rPr>
              <a:t>Experienced data scientists and machine learning engineers may have some sense as to which models work best for specific problems and data types, but machine learning remains as </a:t>
            </a:r>
            <a:r>
              <a:rPr lang="en-US" dirty="0" smtClean="0">
                <a:latin typeface="Times New Roman" pitchFamily="18" charset="0"/>
                <a:cs typeface="Times New Roman" pitchFamily="18" charset="0"/>
              </a:rPr>
              <a:t> much </a:t>
            </a:r>
            <a:r>
              <a:rPr lang="en-US" dirty="0">
                <a:latin typeface="Times New Roman" pitchFamily="18" charset="0"/>
                <a:cs typeface="Times New Roman" pitchFamily="18" charset="0"/>
              </a:rPr>
              <a:t>an art as a science. </a:t>
            </a:r>
          </a:p>
          <a:p>
            <a:pPr algn="just">
              <a:lnSpc>
                <a:spcPct val="200000"/>
              </a:lnSpc>
              <a:buFont typeface="Wingdings" pitchFamily="2" charset="2"/>
              <a:buChar char="ü"/>
            </a:pPr>
            <a:r>
              <a:rPr lang="en-US" dirty="0">
                <a:latin typeface="Times New Roman" pitchFamily="18" charset="0"/>
                <a:cs typeface="Times New Roman" pitchFamily="18" charset="0"/>
              </a:rPr>
              <a:t>Finding the best fit will probably be require testing a variety of algorithms, and your team may be surprised by what works best</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117693"/>
            <a:ext cx="89154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200000"/>
              </a:lnSpc>
              <a:spcBef>
                <a:spcPct val="0"/>
              </a:spcBef>
              <a:spcAft>
                <a:spcPct val="0"/>
              </a:spcAft>
              <a:buClrTx/>
              <a:buSzTx/>
              <a:tabLst/>
            </a:pPr>
            <a:r>
              <a:rPr kumimoji="0" lang="en-US"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Machine Learning Workflow</a:t>
            </a:r>
          </a:p>
          <a:p>
            <a:pPr algn="just">
              <a:lnSpc>
                <a:spcPct val="200000"/>
              </a:lnSpc>
            </a:pPr>
            <a:r>
              <a:rPr lang="en-US" b="1" dirty="0" smtClean="0">
                <a:latin typeface="Times New Roman" pitchFamily="18" charset="0"/>
                <a:cs typeface="Times New Roman" pitchFamily="18" charset="0"/>
              </a:rPr>
              <a:t>Validate </a:t>
            </a:r>
            <a:r>
              <a:rPr lang="en-US" b="1" dirty="0">
                <a:latin typeface="Times New Roman" pitchFamily="18" charset="0"/>
                <a:cs typeface="Times New Roman" pitchFamily="18" charset="0"/>
              </a:rPr>
              <a:t>and Test Model</a:t>
            </a:r>
            <a:endParaRPr lang="en-US" dirty="0">
              <a:latin typeface="Times New Roman" pitchFamily="18" charset="0"/>
              <a:cs typeface="Times New Roman" pitchFamily="18" charset="0"/>
            </a:endParaRPr>
          </a:p>
          <a:p>
            <a:pPr algn="just">
              <a:lnSpc>
                <a:spcPct val="200000"/>
              </a:lnSpc>
              <a:buFont typeface="Wingdings" pitchFamily="2" charset="2"/>
              <a:buChar char="ü"/>
            </a:pPr>
            <a:r>
              <a:rPr lang="en-US" dirty="0">
                <a:latin typeface="Times New Roman" pitchFamily="18" charset="0"/>
                <a:cs typeface="Times New Roman" pitchFamily="18" charset="0"/>
              </a:rPr>
              <a:t>Measure the model’s accuracy by using your validation and test datasets.</a:t>
            </a:r>
          </a:p>
          <a:p>
            <a:pPr algn="just">
              <a:lnSpc>
                <a:spcPct val="200000"/>
              </a:lnSpc>
              <a:buFont typeface="Wingdings" pitchFamily="2" charset="2"/>
              <a:buChar char="ü"/>
            </a:pPr>
            <a:r>
              <a:rPr lang="en-US" dirty="0">
                <a:latin typeface="Times New Roman" pitchFamily="18" charset="0"/>
                <a:cs typeface="Times New Roman" pitchFamily="18" charset="0"/>
              </a:rPr>
              <a:t>Metrics for accuracy include recall and </a:t>
            </a:r>
            <a:r>
              <a:rPr lang="en-US" dirty="0" err="1" smtClean="0">
                <a:latin typeface="Times New Roman" pitchFamily="18" charset="0"/>
                <a:cs typeface="Times New Roman" pitchFamily="18" charset="0"/>
              </a:rPr>
              <a:t>precision,You</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will repeat training and testing until you find the best </a:t>
            </a:r>
            <a:r>
              <a:rPr lang="en-US" dirty="0" smtClean="0">
                <a:latin typeface="Times New Roman" pitchFamily="18" charset="0"/>
                <a:cs typeface="Times New Roman" pitchFamily="18" charset="0"/>
              </a:rPr>
              <a:t>model that </a:t>
            </a:r>
            <a:r>
              <a:rPr lang="en-US" dirty="0">
                <a:latin typeface="Times New Roman" pitchFamily="18" charset="0"/>
                <a:cs typeface="Times New Roman" pitchFamily="18" charset="0"/>
              </a:rPr>
              <a:t>produces the desired performance results.</a:t>
            </a:r>
          </a:p>
          <a:p>
            <a:pPr algn="just">
              <a:lnSpc>
                <a:spcPct val="200000"/>
              </a:lnSpc>
            </a:pPr>
            <a:r>
              <a:rPr lang="en-US" b="1" dirty="0">
                <a:latin typeface="Times New Roman" pitchFamily="18" charset="0"/>
                <a:cs typeface="Times New Roman" pitchFamily="18" charset="0"/>
              </a:rPr>
              <a:t>Deploy Model</a:t>
            </a:r>
            <a:endParaRPr lang="en-US" dirty="0">
              <a:latin typeface="Times New Roman" pitchFamily="18" charset="0"/>
              <a:cs typeface="Times New Roman" pitchFamily="18" charset="0"/>
            </a:endParaRPr>
          </a:p>
          <a:p>
            <a:pPr algn="just">
              <a:lnSpc>
                <a:spcPct val="200000"/>
              </a:lnSpc>
              <a:buFont typeface="Wingdings" pitchFamily="2" charset="2"/>
              <a:buChar char="ü"/>
            </a:pPr>
            <a:r>
              <a:rPr lang="en-US" dirty="0">
                <a:latin typeface="Times New Roman" pitchFamily="18" charset="0"/>
                <a:cs typeface="Times New Roman" pitchFamily="18" charset="0"/>
              </a:rPr>
              <a:t>Finally, deploy the model in your business to reap the benefits of this new technology. Successful models are used to recommend products, </a:t>
            </a:r>
            <a:r>
              <a:rPr lang="en-US" dirty="0" smtClean="0">
                <a:latin typeface="Times New Roman" pitchFamily="18" charset="0"/>
                <a:cs typeface="Times New Roman" pitchFamily="18" charset="0"/>
              </a:rPr>
              <a:t>customize landing </a:t>
            </a:r>
            <a:r>
              <a:rPr lang="en-US" dirty="0">
                <a:latin typeface="Times New Roman" pitchFamily="18" charset="0"/>
                <a:cs typeface="Times New Roman" pitchFamily="18" charset="0"/>
              </a:rPr>
              <a:t>pages, or score new sales leads.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1037</Words>
  <Application>Microsoft Office PowerPoint</Application>
  <PresentationFormat>On-screen Show (4:3)</PresentationFormat>
  <Paragraphs>62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staff</dc:creator>
  <cp:lastModifiedBy>staff</cp:lastModifiedBy>
  <cp:revision>10</cp:revision>
  <dcterms:created xsi:type="dcterms:W3CDTF">2024-03-03T06:33:55Z</dcterms:created>
  <dcterms:modified xsi:type="dcterms:W3CDTF">2024-03-03T08:13:52Z</dcterms:modified>
</cp:coreProperties>
</file>